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9" r:id="rId6"/>
    <p:sldId id="270" r:id="rId7"/>
    <p:sldId id="276" r:id="rId8"/>
    <p:sldId id="265" r:id="rId9"/>
    <p:sldId id="283" r:id="rId10"/>
    <p:sldId id="277" r:id="rId11"/>
    <p:sldId id="282" r:id="rId12"/>
    <p:sldId id="281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B7qTaxU0M&amp;feature=youtu.be&amp;fbclid=IwAR2KhAnWL3pPsOuiTC0_WqGFATGep8HrWLFSpc-m1BPDHhfzp3_MNYXF2e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glink.com/scene/130339882694973849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7vQ4jwXa78&amp;feature=youtu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448" y="533400"/>
            <a:ext cx="8168952" cy="1138646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ОШ „Доситеј Обрадовић“ Пожаревац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8066112" cy="2286744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          Les aliments: le petit déjeuner chez les Brun</a:t>
            </a:r>
          </a:p>
          <a:p>
            <a:r>
              <a:rPr lang="sr-Cyrl-RS" sz="2800" dirty="0" smtClean="0"/>
              <a:t>Предмет: Француски језик</a:t>
            </a:r>
          </a:p>
          <a:p>
            <a:r>
              <a:rPr lang="sr-Cyrl-RS" sz="2800" dirty="0" smtClean="0"/>
              <a:t>Одељења: 5/1 5/2</a:t>
            </a:r>
          </a:p>
          <a:p>
            <a:r>
              <a:rPr lang="sr-Cyrl-RS" sz="2800" dirty="0" smtClean="0"/>
              <a:t>Наставник: Војка Миловановић, професор француског језика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Запажања: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Већина </a:t>
            </a:r>
            <a:r>
              <a:rPr lang="sr-Cyrl-RS" dirty="0"/>
              <a:t>ученика </a:t>
            </a:r>
            <a:r>
              <a:rPr lang="sr-Cyrl-RS" dirty="0" smtClean="0"/>
              <a:t>учеств</a:t>
            </a:r>
            <a:r>
              <a:rPr lang="sr-Latn-BA" dirty="0" smtClean="0"/>
              <a:t>o</a:t>
            </a:r>
            <a:r>
              <a:rPr lang="sr-Cyrl-RS" dirty="0" smtClean="0"/>
              <a:t>вала је  </a:t>
            </a:r>
            <a:r>
              <a:rPr lang="sr-Cyrl-RS" dirty="0"/>
              <a:t>у свим видовима модерне комуникације у настави на даљину и редовно </a:t>
            </a:r>
            <a:r>
              <a:rPr lang="sr-Cyrl-RS" dirty="0" smtClean="0"/>
              <a:t>радила </a:t>
            </a:r>
            <a:r>
              <a:rPr lang="sr-Cyrl-RS" dirty="0"/>
              <a:t>своје задатке</a:t>
            </a:r>
            <a:r>
              <a:rPr lang="sr-Cyrl-RS" dirty="0" smtClean="0"/>
              <a:t>.</a:t>
            </a:r>
            <a:r>
              <a:rPr lang="sr-Cyrl-RS" dirty="0"/>
              <a:t> 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 основу размене порука са ученицима у Вајбер групи</a:t>
            </a:r>
            <a:r>
              <a:rPr lang="sr-Cyrl-RS" dirty="0" smtClean="0"/>
              <a:t>, уочено је </a:t>
            </a:r>
            <a:r>
              <a:rPr lang="sr-Cyrl-RS" dirty="0" smtClean="0"/>
              <a:t>овај начин рада им је био занимљив и мотивисао их је у даљем раду.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Часови француског језика на даљину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Будући да у настави користимо уџбеник српских аутора „</a:t>
            </a:r>
            <a:r>
              <a:rPr lang="fr-FR" dirty="0" smtClean="0"/>
              <a:t>Le monde de Lucas et Léa</a:t>
            </a:r>
            <a:r>
              <a:rPr lang="sr-Cyrl-RS" dirty="0" smtClean="0"/>
              <a:t>“ (Завод за уџбенике и наставна средства Београд) и да тај уџбеник није дигитализован у потпуности већ само делимично, наставник је морао сам да на основу циљева,исхода и уџбеника направи сопствени материјал. Наставник је употребио недигитализован материјал из уџбеника како би ученици могли и њега да користе. Основни проблем код кога су се ученици срели јесте разумевање аудио материјала, који прати уџбеник. Дакле, ове наставне јединице морале су бити заступљене и кроз аудио запис.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Исходи: ученик је у стању да на француском језику: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r-Cyrl-RS" sz="6400" dirty="0" smtClean="0"/>
              <a:t>Именује намирнице </a:t>
            </a:r>
          </a:p>
          <a:p>
            <a:r>
              <a:rPr lang="sr-Cyrl-RS" sz="6400" dirty="0" smtClean="0"/>
              <a:t>Именује врсте оброка </a:t>
            </a:r>
          </a:p>
          <a:p>
            <a:r>
              <a:rPr lang="sr-Cyrl-RS" sz="6400" dirty="0" smtClean="0"/>
              <a:t>Говори о храни коју воли</a:t>
            </a:r>
          </a:p>
          <a:p>
            <a:r>
              <a:rPr lang="sr-Cyrl-RS" sz="6400" dirty="0" smtClean="0"/>
              <a:t>Разуме и пружа основне информације </a:t>
            </a:r>
            <a:r>
              <a:rPr lang="sr-Cyrl-RS" sz="6400" dirty="0"/>
              <a:t>о</a:t>
            </a:r>
            <a:r>
              <a:rPr lang="sr-Cyrl-RS" sz="6400" dirty="0" smtClean="0"/>
              <a:t> количини</a:t>
            </a:r>
          </a:p>
          <a:p>
            <a:r>
              <a:rPr lang="sr-Cyrl-RS" sz="6400" dirty="0" smtClean="0"/>
              <a:t>Разуме и користи партитивни члан</a:t>
            </a:r>
          </a:p>
          <a:p>
            <a:r>
              <a:rPr lang="sr-Cyrl-RS" sz="6400" dirty="0" smtClean="0"/>
              <a:t>Разуме </a:t>
            </a:r>
            <a:r>
              <a:rPr lang="sr-Cyrl-RS" sz="6400" dirty="0"/>
              <a:t>и користи одређени члан испред намирница уз глагол </a:t>
            </a:r>
            <a:r>
              <a:rPr lang="fr-FR" sz="6400" dirty="0"/>
              <a:t>aimer</a:t>
            </a:r>
            <a:endParaRPr lang="sr-Cyrl-RS" sz="6400" dirty="0"/>
          </a:p>
          <a:p>
            <a:endParaRPr lang="en-US" sz="4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r-Cyrl-RS" sz="6400" dirty="0" smtClean="0"/>
              <a:t>Опште међупредметне компетенције: </a:t>
            </a:r>
          </a:p>
          <a:p>
            <a:r>
              <a:rPr lang="sr-Cyrl-RS" sz="6400" dirty="0"/>
              <a:t>Ф</a:t>
            </a:r>
            <a:r>
              <a:rPr lang="sr-Cyrl-RS" sz="6400" dirty="0" smtClean="0"/>
              <a:t>ункционално-прагматичка компетенција,</a:t>
            </a:r>
            <a:endParaRPr lang="sr-Cyrl-RS" sz="6400" dirty="0"/>
          </a:p>
          <a:p>
            <a:r>
              <a:rPr lang="sr-Cyrl-RS" sz="6400" dirty="0"/>
              <a:t>Л</a:t>
            </a:r>
            <a:r>
              <a:rPr lang="sr-Cyrl-RS" sz="6400" dirty="0" smtClean="0"/>
              <a:t>ингвинстичка </a:t>
            </a:r>
            <a:r>
              <a:rPr lang="sr-Cyrl-RS" sz="6400" dirty="0"/>
              <a:t>компетенција</a:t>
            </a:r>
            <a:endParaRPr lang="en-US" sz="6400" dirty="0"/>
          </a:p>
          <a:p>
            <a:r>
              <a:rPr lang="sr-Cyrl-RS" sz="6400" dirty="0"/>
              <a:t>И</a:t>
            </a:r>
            <a:r>
              <a:rPr lang="sr-Cyrl-RS" sz="6400" dirty="0" smtClean="0"/>
              <a:t>нтеркултурна </a:t>
            </a:r>
            <a:r>
              <a:rPr lang="sr-Cyrl-RS" sz="6400" dirty="0"/>
              <a:t>компетенција</a:t>
            </a:r>
            <a:endParaRPr lang="en-US" sz="6400" dirty="0"/>
          </a:p>
          <a:p>
            <a:r>
              <a:rPr lang="sr-Cyrl-RS" sz="6400" dirty="0"/>
              <a:t>К</a:t>
            </a:r>
            <a:r>
              <a:rPr lang="sr-Cyrl-RS" sz="6400" dirty="0" smtClean="0"/>
              <a:t>омпетенција </a:t>
            </a:r>
            <a:r>
              <a:rPr lang="sr-Cyrl-RS" sz="6400" dirty="0"/>
              <a:t>за учење</a:t>
            </a:r>
            <a:endParaRPr lang="en-US" sz="6400" dirty="0"/>
          </a:p>
          <a:p>
            <a:r>
              <a:rPr lang="sr-Cyrl-RS" sz="6400" dirty="0"/>
              <a:t>К</a:t>
            </a:r>
            <a:r>
              <a:rPr lang="sr-Cyrl-RS" sz="6400" dirty="0" smtClean="0"/>
              <a:t>омуникација</a:t>
            </a:r>
            <a:endParaRPr lang="en-US" sz="6400" dirty="0"/>
          </a:p>
          <a:p>
            <a:r>
              <a:rPr lang="sr-Cyrl-RS" sz="6400" dirty="0" smtClean="0"/>
              <a:t>Сарадња</a:t>
            </a:r>
            <a:endParaRPr lang="en-US" sz="6400" dirty="0"/>
          </a:p>
          <a:p>
            <a:r>
              <a:rPr lang="sr-Cyrl-RS" sz="6400" dirty="0"/>
              <a:t>Р</a:t>
            </a:r>
            <a:r>
              <a:rPr lang="sr-Cyrl-RS" sz="6400" dirty="0" smtClean="0"/>
              <a:t>ешавање </a:t>
            </a:r>
            <a:r>
              <a:rPr lang="sr-Cyrl-RS" sz="6400" dirty="0"/>
              <a:t>проблема</a:t>
            </a:r>
            <a:endParaRPr lang="en-US" sz="6400" dirty="0"/>
          </a:p>
          <a:p>
            <a:r>
              <a:rPr lang="sr-Cyrl-RS" sz="6400" dirty="0"/>
              <a:t>Д</a:t>
            </a:r>
            <a:r>
              <a:rPr lang="sr-Cyrl-RS" sz="6400" dirty="0" smtClean="0"/>
              <a:t>игитална </a:t>
            </a:r>
            <a:r>
              <a:rPr lang="sr-Cyrl-RS" sz="6400" dirty="0"/>
              <a:t>компетенција </a:t>
            </a:r>
            <a:r>
              <a:rPr lang="sr-Cyrl-RS" dirty="0"/>
              <a:t>                            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Кључне речи: храна, оброци, глагол </a:t>
            </a:r>
            <a:r>
              <a:rPr lang="fr-FR" dirty="0" smtClean="0"/>
              <a:t>aimer</a:t>
            </a:r>
            <a:r>
              <a:rPr lang="sr-Cyrl-RS" dirty="0" smtClean="0"/>
              <a:t>, члан (партитивни/одређени)</a:t>
            </a:r>
          </a:p>
          <a:p>
            <a:r>
              <a:rPr lang="sr-Cyrl-RS" dirty="0" smtClean="0"/>
              <a:t>Облици рада: индивидуални, фронтални</a:t>
            </a:r>
          </a:p>
          <a:p>
            <a:r>
              <a:rPr lang="sr-Cyrl-RS" dirty="0" smtClean="0"/>
              <a:t>Наставне методе: комбинована, вербална, текстуална, комуникативни приступ, илустративни метод</a:t>
            </a:r>
          </a:p>
          <a:p>
            <a:r>
              <a:rPr lang="sr-Cyrl-RS" dirty="0" smtClean="0"/>
              <a:t>Наставна средства: текстуална, аудио-визуелна, помоћно техничка, коришћене ИКТ: мобилни телефон, </a:t>
            </a:r>
            <a:r>
              <a:rPr lang="sr-Cyrl-RS" dirty="0"/>
              <a:t>В</a:t>
            </a:r>
            <a:r>
              <a:rPr lang="sr-Cyrl-RS" dirty="0" smtClean="0"/>
              <a:t>ајбер, апликације за обраду фотографије, </a:t>
            </a:r>
            <a:r>
              <a:rPr lang="sr-Latn-BA" dirty="0" smtClean="0"/>
              <a:t>ThingLink</a:t>
            </a:r>
            <a:r>
              <a:rPr lang="sr-Cyrl-RS" dirty="0" smtClean="0"/>
              <a:t> платформа, </a:t>
            </a:r>
            <a:r>
              <a:rPr lang="sr-Latn-BA" dirty="0" smtClean="0"/>
              <a:t>Audacity</a:t>
            </a:r>
            <a:r>
              <a:rPr lang="sr-Cyrl-RS" dirty="0" smtClean="0"/>
              <a:t> платформа за снимање звука, </a:t>
            </a:r>
            <a:r>
              <a:rPr lang="sr-Latn-BA" dirty="0"/>
              <a:t>W</a:t>
            </a:r>
            <a:r>
              <a:rPr lang="sr-Latn-BA" dirty="0" smtClean="0"/>
              <a:t>indows movie maker, Youtube</a:t>
            </a:r>
          </a:p>
          <a:p>
            <a:r>
              <a:rPr lang="sr-Cyrl-RS" dirty="0" smtClean="0"/>
              <a:t>Место извођења наставе: Вајбер група, друштвене мреже</a:t>
            </a:r>
          </a:p>
          <a:p>
            <a:r>
              <a:rPr lang="sr-Cyrl-RS" dirty="0" smtClean="0"/>
              <a:t>Корелација: српски језик, енглески језик, биологија, информатика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Уводна и </a:t>
            </a:r>
            <a:r>
              <a:rPr lang="sr-Cyrl-RS" dirty="0"/>
              <a:t>п</a:t>
            </a:r>
            <a:r>
              <a:rPr lang="sr-Cyrl-RS" dirty="0" smtClean="0"/>
              <a:t>очетна фаза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0400" y="1196752"/>
            <a:ext cx="4918248" cy="3888432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Ученици су добили линк видеа који је наставник претходно направио и поставио на свој </a:t>
            </a:r>
            <a:r>
              <a:rPr lang="sr-Latn-BA" dirty="0" smtClean="0"/>
              <a:t>J</a:t>
            </a:r>
            <a:r>
              <a:rPr lang="sr-Cyrl-RS" dirty="0" smtClean="0"/>
              <a:t>утјуб канал где су могли да виде писање и изговор одређених намирница.Задатак је био да понављају наглас називе намирница како би савладали изговор и меморисали речи. Други део задатка се односио на писање: ученици су могли да бирају или да нацртају намирнице и испишу називе у свесци или да у фотографије намирница убаце називе.</a:t>
            </a:r>
            <a:endParaRPr lang="sr-Latn-BA" dirty="0" smtClean="0"/>
          </a:p>
          <a:p>
            <a:r>
              <a:rPr lang="sr-Cyrl-RS" dirty="0" smtClean="0">
                <a:hlinkClick r:id="rId3"/>
              </a:rPr>
              <a:t>Линк видеа:</a:t>
            </a:r>
            <a:r>
              <a:rPr lang="en-US" dirty="0" smtClean="0">
                <a:hlinkClick r:id="rId3"/>
              </a:rPr>
              <a:t> </a:t>
            </a:r>
            <a:r>
              <a:rPr lang="en-US" dirty="0">
                <a:hlinkClick r:id="rId3"/>
              </a:rPr>
              <a:t>https://www.youtube.com/watch?v=aDB7qTaxU0M&amp;feature=youtu.be&amp;fbclid=IwAR2KhAnWL3pPsOuiTC0_WqGFATGep8HrWLFSpc-m1BPDHhfzp3_MNYXF2e4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3" b="34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628800"/>
            <a:ext cx="3476625" cy="3476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2" y="1828800"/>
            <a:ext cx="4536504" cy="3476625"/>
          </a:xfrm>
        </p:spPr>
        <p:txBody>
          <a:bodyPr>
            <a:normAutofit/>
          </a:bodyPr>
          <a:lstStyle/>
          <a:p>
            <a:r>
              <a:rPr lang="sr-Cyrl-RS" dirty="0"/>
              <a:t>Тај други део задатка садржао је и вежбу која је укључивала и употребу мобилног телефона тј</a:t>
            </a:r>
            <a:r>
              <a:rPr lang="sr-Cyrl-RS" dirty="0" smtClean="0"/>
              <a:t>. апликација за обраду фотографија </a:t>
            </a:r>
            <a:r>
              <a:rPr lang="sr-Cyrl-RS" dirty="0"/>
              <a:t>на мобилном телфону. Ова вежба са мобилним телефоном ученицима није била страна јер су већ сличне вежбе радили на часовима француског језика у првом полугодишту.</a:t>
            </a:r>
          </a:p>
          <a:p>
            <a:r>
              <a:rPr lang="sr-Cyrl-RS" dirty="0"/>
              <a:t>Коришћене су различите врсте апликација за обраду фотографија и прављење </a:t>
            </a:r>
            <a:r>
              <a:rPr lang="sr-Cyrl-RS" dirty="0" smtClean="0"/>
              <a:t>фото-колажа.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Средишња фаза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Наставник је у оквиру платформе </a:t>
            </a:r>
            <a:r>
              <a:rPr lang="fr-FR" dirty="0" err="1" smtClean="0"/>
              <a:t>ThingLink</a:t>
            </a:r>
            <a:r>
              <a:rPr lang="sr-Latn-BA" dirty="0" smtClean="0"/>
              <a:t> </a:t>
            </a:r>
            <a:r>
              <a:rPr lang="sr-Cyrl-RS" dirty="0" smtClean="0"/>
              <a:t>направио презентацију где су ученици могли да се упознају са навикама у исхрани њима већ познате породице из уџбеника Брен. У изради вежбе, наставник је користио слику из уџбеника, унео реченице на француском и српском као и аудио запис истих.</a:t>
            </a:r>
            <a:endParaRPr lang="sr-Latn-BA" dirty="0" smtClean="0"/>
          </a:p>
          <a:p>
            <a:r>
              <a:rPr lang="sr-Cyrl-RS" dirty="0" smtClean="0"/>
              <a:t>Ученици су добили следећи линк</a:t>
            </a:r>
            <a:r>
              <a:rPr lang="sr-Latn-BA" dirty="0"/>
              <a:t>: </a:t>
            </a:r>
            <a:r>
              <a:rPr lang="sr-Latn-BA" dirty="0" smtClean="0"/>
              <a:t> </a:t>
            </a:r>
            <a:r>
              <a:rPr lang="sr-Latn-BA" dirty="0">
                <a:hlinkClick r:id="rId2"/>
              </a:rPr>
              <a:t>https://</a:t>
            </a:r>
            <a:r>
              <a:rPr lang="sr-Latn-BA" dirty="0" smtClean="0">
                <a:hlinkClick r:id="rId2"/>
              </a:rPr>
              <a:t>www.thinglink.com/scene/1303398826949738499</a:t>
            </a:r>
            <a:endParaRPr lang="sr-Latn-BA" dirty="0" smtClean="0"/>
          </a:p>
          <a:p>
            <a:r>
              <a:rPr lang="sr-Cyrl-RS" dirty="0" smtClean="0"/>
              <a:t>То је линк ка платформи где су могли да се упознају </a:t>
            </a:r>
            <a:r>
              <a:rPr lang="sr-Cyrl-RS" smtClean="0"/>
              <a:t>са оброцима </a:t>
            </a:r>
            <a:r>
              <a:rPr lang="sr-Cyrl-RS" dirty="0" smtClean="0"/>
              <a:t>на француском језику, партитивним чланом и одређеним чланом са глаголом волети. Наставник је унео сва битна објашњења о употреби ових граматичких јединица.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Задатак је био да науче градиво са презентације и да наставнику поруком изложе проблеме у усвајању градива као и да наведу да ли је било проблема у разумевању објашњеног градива. У комуникацији са ученицима, наставник је могао да закључи да су ученици без великих потешкоћа усвојили материју.</a:t>
            </a: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r="110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06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Завршна фаза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У завршној фази </a:t>
            </a:r>
            <a:r>
              <a:rPr lang="sr-Cyrl-RS" dirty="0"/>
              <a:t>ученици су добили вежбу кроз коју је требало да примене научено градиво, фотографишу свој рад и пошаљу наставнику на заједничку </a:t>
            </a:r>
            <a:r>
              <a:rPr lang="sr-Cyrl-RS" dirty="0" smtClean="0"/>
              <a:t>Вајбер </a:t>
            </a:r>
            <a:r>
              <a:rPr lang="sr-Cyrl-RS" dirty="0"/>
              <a:t>групу</a:t>
            </a:r>
            <a:r>
              <a:rPr lang="sr-Cyrl-RS" dirty="0" smtClean="0"/>
              <a:t>.</a:t>
            </a:r>
            <a:endParaRPr lang="sr-Latn-BA" dirty="0" smtClean="0"/>
          </a:p>
          <a:p>
            <a:r>
              <a:rPr lang="sr-Cyrl-RS" dirty="0" smtClean="0"/>
              <a:t>Наставник је радове спаковао у видео запис уз помоћ програма</a:t>
            </a:r>
            <a:r>
              <a:rPr lang="sr-Latn-BA" dirty="0" smtClean="0"/>
              <a:t>Windows movie maker</a:t>
            </a:r>
            <a:r>
              <a:rPr lang="sr-Cyrl-RS" dirty="0" smtClean="0"/>
              <a:t> и поставио на свој Јутјуб канал.</a:t>
            </a:r>
            <a:endParaRPr lang="fr-FR" dirty="0" smtClean="0"/>
          </a:p>
          <a:p>
            <a:r>
              <a:rPr lang="sr-Cyrl-RS" dirty="0" smtClean="0"/>
              <a:t>Линк видео записа са ученичким радовима: </a:t>
            </a:r>
            <a:r>
              <a:rPr lang="en-US" dirty="0">
                <a:hlinkClick r:id="rId2"/>
              </a:rPr>
              <a:t>https://www.youtube.com/watch?v=b7vQ4jwXa78&amp;feature=youtu.be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openxmlformats.org/package/2006/metadata/core-properties"/>
    <ds:schemaRef ds:uri="http://purl.org/dc/terms/"/>
    <ds:schemaRef ds:uri="a4f35948-e619-41b3-aa29-22878b09cfd2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493</TotalTime>
  <Words>721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Children Friends 16x9</vt:lpstr>
      <vt:lpstr>ОШ „Доситеј Обрадовић“ Пожаревац</vt:lpstr>
      <vt:lpstr>Часови француског језика на даљину</vt:lpstr>
      <vt:lpstr>Исходи: ученик је у стању да на француском језику:</vt:lpstr>
      <vt:lpstr>PowerPoint Presentation</vt:lpstr>
      <vt:lpstr>Уводна и почетна фаза </vt:lpstr>
      <vt:lpstr>PowerPoint Presentation</vt:lpstr>
      <vt:lpstr>Средишња фаза</vt:lpstr>
      <vt:lpstr>PowerPoint Presentation</vt:lpstr>
      <vt:lpstr>Завршна фаза</vt:lpstr>
      <vt:lpstr>Запажања: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 „Доситеј Обрадовић“ Пожаревац</dc:title>
  <dc:creator>Vojka Milovanovic</dc:creator>
  <cp:keywords/>
  <cp:lastModifiedBy>Vojka Milovanovic</cp:lastModifiedBy>
  <cp:revision>29</cp:revision>
  <dcterms:created xsi:type="dcterms:W3CDTF">2020-05-22T18:29:45Z</dcterms:created>
  <dcterms:modified xsi:type="dcterms:W3CDTF">2020-05-25T18:28:32Z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